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5"/>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2" r:id="rId22"/>
    <p:sldId id="331" r:id="rId23"/>
    <p:sldId id="320" r:id="rId24"/>
    <p:sldId id="322" r:id="rId25"/>
    <p:sldId id="321" r:id="rId26"/>
    <p:sldId id="317" r:id="rId27"/>
    <p:sldId id="333" r:id="rId28"/>
    <p:sldId id="334" r:id="rId29"/>
    <p:sldId id="339" r:id="rId30"/>
    <p:sldId id="340" r:id="rId31"/>
    <p:sldId id="341" r:id="rId32"/>
    <p:sldId id="342" r:id="rId33"/>
    <p:sldId id="343" r:id="rId34"/>
    <p:sldId id="335" r:id="rId35"/>
    <p:sldId id="319" r:id="rId36"/>
    <p:sldId id="349" r:id="rId37"/>
    <p:sldId id="351" r:id="rId38"/>
    <p:sldId id="346" r:id="rId39"/>
    <p:sldId id="347" r:id="rId40"/>
    <p:sldId id="350" r:id="rId41"/>
    <p:sldId id="344"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9" autoAdjust="0"/>
    <p:restoredTop sz="73946" autoAdjust="0"/>
  </p:normalViewPr>
  <p:slideViewPr>
    <p:cSldViewPr snapToGrid="0">
      <p:cViewPr>
        <p:scale>
          <a:sx n="50" d="100"/>
          <a:sy n="50" d="100"/>
        </p:scale>
        <p:origin x="1068" y="42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09008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5/11/2018 10:42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539577"/>
          </a:xfrm>
        </p:spPr>
        <p:txBody>
          <a:bodyPr>
            <a:noAutofit/>
          </a:bodyPr>
          <a:lstStyle/>
          <a:p>
            <a:r>
              <a:rPr lang="en-US" sz="2800" dirty="0">
                <a:solidFill>
                  <a:schemeClr val="tx1"/>
                </a:solidFill>
              </a:rPr>
              <a:t>Data archival solution</a:t>
            </a:r>
          </a:p>
          <a:p>
            <a:pPr lvl="1"/>
            <a:r>
              <a:rPr lang="en-US" sz="2200" dirty="0">
                <a:solidFill>
                  <a:schemeClr val="tx1"/>
                </a:solidFill>
              </a:rPr>
              <a:t>Reduce size of the large tables</a:t>
            </a:r>
          </a:p>
          <a:p>
            <a:pPr lvl="1"/>
            <a:r>
              <a:rPr lang="en-US" sz="2200" dirty="0">
                <a:solidFill>
                  <a:schemeClr val="tx1"/>
                </a:solidFill>
              </a:rPr>
              <a:t>Reduce the runtimes for maintenance jobs</a:t>
            </a:r>
          </a:p>
          <a:p>
            <a:pPr lvl="1"/>
            <a:r>
              <a:rPr lang="en-US" sz="2200" dirty="0">
                <a:solidFill>
                  <a:schemeClr val="tx1"/>
                </a:solidFill>
              </a:rPr>
              <a:t>Allow for access of archived data without changes to existing queries</a:t>
            </a:r>
          </a:p>
          <a:p>
            <a:r>
              <a:rPr lang="en-US" sz="2800" dirty="0">
                <a:solidFill>
                  <a:schemeClr val="tx1"/>
                </a:solidFill>
                <a:latin typeface="+mj-lt"/>
              </a:rPr>
              <a:t>Backup solution</a:t>
            </a:r>
          </a:p>
          <a:p>
            <a:pPr lvl="1"/>
            <a:r>
              <a:rPr lang="en-US" sz="2200" dirty="0">
                <a:solidFill>
                  <a:schemeClr val="tx1"/>
                </a:solidFill>
                <a:latin typeface="+mj-lt"/>
              </a:rPr>
              <a:t>Backups must be offsite within two hours of backup completion</a:t>
            </a:r>
          </a:p>
          <a:p>
            <a:pPr lvl="1"/>
            <a:r>
              <a:rPr lang="en-US" sz="2200" dirty="0">
                <a:solidFill>
                  <a:schemeClr val="tx1"/>
                </a:solidFill>
                <a:latin typeface="+mj-lt"/>
              </a:rPr>
              <a:t>Backups must be online and accessible by DBA team </a:t>
            </a:r>
          </a:p>
          <a:p>
            <a:pPr lvl="1"/>
            <a:r>
              <a:rPr lang="en-US" sz="2200" dirty="0">
                <a:solidFill>
                  <a:schemeClr val="tx1"/>
                </a:solidFill>
                <a:latin typeface="+mj-lt"/>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400" dirty="0">
                <a:solidFill>
                  <a:schemeClr val="tx1"/>
                </a:solidFill>
              </a:rPr>
              <a:t>Solution must support orchestrated failover so that failover does not require all hands on deck.</a:t>
            </a:r>
          </a:p>
          <a:p>
            <a:pPr>
              <a:spcAft>
                <a:spcPts val="600"/>
              </a:spcAft>
            </a:pPr>
            <a:r>
              <a:rPr lang="en-US" sz="2400" dirty="0">
                <a:solidFill>
                  <a:schemeClr val="tx1"/>
                </a:solidFill>
              </a:rPr>
              <a:t>Solution must support the existing VMware infrastructure.</a:t>
            </a:r>
          </a:p>
          <a:p>
            <a:pPr>
              <a:spcAft>
                <a:spcPts val="600"/>
              </a:spcAft>
            </a:pPr>
            <a:r>
              <a:rPr lang="en-US" sz="2400" dirty="0">
                <a:solidFill>
                  <a:schemeClr val="tx1"/>
                </a:solidFill>
              </a:rPr>
              <a:t>Solution must provide a way to scale out reads on data across multiple SQL Servers.</a:t>
            </a:r>
          </a:p>
          <a:p>
            <a:pPr>
              <a:spcAft>
                <a:spcPts val="600"/>
              </a:spcAft>
            </a:pPr>
            <a:r>
              <a:rPr lang="en-US" sz="2400" dirty="0">
                <a:solidFill>
                  <a:schemeClr val="tx1"/>
                </a:solidFill>
              </a:rPr>
              <a:t>Solution must not have a negative impact base performance.</a:t>
            </a:r>
          </a:p>
          <a:p>
            <a:pPr>
              <a:spcAft>
                <a:spcPts val="600"/>
              </a:spcAft>
            </a:pPr>
            <a:r>
              <a:rPr lang="en-US" sz="2400" dirty="0">
                <a:solidFill>
                  <a:schemeClr val="tx1"/>
                </a:solidFill>
              </a:rPr>
              <a:t>DR infrastructure must be easily scalable to support changes in the workload.</a:t>
            </a:r>
          </a:p>
          <a:p>
            <a:pPr>
              <a:spcAft>
                <a:spcPts val="600"/>
              </a:spcAft>
            </a:pPr>
            <a:r>
              <a:rPr lang="en-US" sz="2400" dirty="0">
                <a:solidFill>
                  <a:schemeClr val="tx1"/>
                </a:solidFill>
              </a:rPr>
              <a:t>Both primary and DR sites must be highly available.</a:t>
            </a:r>
          </a:p>
          <a:p>
            <a:pPr>
              <a:spcAft>
                <a:spcPts val="600"/>
              </a:spcAft>
            </a:pPr>
            <a:r>
              <a:rPr lang="en-US" sz="2400" dirty="0">
                <a:solidFill>
                  <a:schemeClr val="tx1"/>
                </a:solidFill>
              </a:rPr>
              <a:t>Archive solution must not impact the current applications that periodically pull historical data from the production system.</a:t>
            </a:r>
          </a:p>
          <a:p>
            <a:pPr>
              <a:spcAft>
                <a:spcPts val="600"/>
              </a:spcAft>
            </a:pPr>
            <a:r>
              <a:rPr lang="en-US" sz="2400" dirty="0">
                <a:solidFill>
                  <a:schemeClr val="tx1"/>
                </a:solidFill>
              </a:rPr>
              <a:t>Backups need to be secure and should minimize network overhead.</a:t>
            </a:r>
            <a:endParaRPr lang="en-US" sz="16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819940" y="641181"/>
            <a:ext cx="4804064" cy="568196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 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8" name="Alt text group"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a:extLst>
              <a:ext uri="{FF2B5EF4-FFF2-40B4-BE49-F238E27FC236}">
                <a16:creationId xmlns:a16="http://schemas.microsoft.com/office/drawing/2014/main" id="{683A46DC-F6D8-4F89-8B15-658C2D28C831}"/>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9" name="Table 8">
            <a:extLst>
              <a:ext uri="{FF2B5EF4-FFF2-40B4-BE49-F238E27FC236}">
                <a16:creationId xmlns:a16="http://schemas.microsoft.com/office/drawing/2014/main" id="{0FE391D0-749D-4A2D-8377-4F4237C7E426}"/>
              </a:ext>
            </a:extLst>
          </p:cNvPr>
          <p:cNvGraphicFramePr>
            <a:graphicFrameLocks noGrp="1"/>
          </p:cNvGraphicFramePr>
          <p:nvPr>
            <p:extLst/>
          </p:nvPr>
        </p:nvGraphicFramePr>
        <p:xfrm>
          <a:off x="351093" y="4393386"/>
          <a:ext cx="3473602" cy="1571807"/>
        </p:xfrm>
        <a:graphic>
          <a:graphicData uri="http://schemas.openxmlformats.org/drawingml/2006/table">
            <a:tbl>
              <a:tblPr/>
              <a:tblGrid>
                <a:gridCol w="1391827">
                  <a:extLst>
                    <a:ext uri="{9D8B030D-6E8A-4147-A177-3AD203B41FA5}">
                      <a16:colId xmlns:a16="http://schemas.microsoft.com/office/drawing/2014/main" val="20000"/>
                    </a:ext>
                  </a:extLst>
                </a:gridCol>
                <a:gridCol w="1181668">
                  <a:extLst>
                    <a:ext uri="{9D8B030D-6E8A-4147-A177-3AD203B41FA5}">
                      <a16:colId xmlns:a16="http://schemas.microsoft.com/office/drawing/2014/main" val="20001"/>
                    </a:ext>
                  </a:extLst>
                </a:gridCol>
                <a:gridCol w="900107">
                  <a:extLst>
                    <a:ext uri="{9D8B030D-6E8A-4147-A177-3AD203B41FA5}">
                      <a16:colId xmlns:a16="http://schemas.microsoft.com/office/drawing/2014/main" val="20002"/>
                    </a:ext>
                  </a:extLst>
                </a:gridCol>
              </a:tblGrid>
              <a:tr h="331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000000"/>
                          </a:solidFill>
                          <a:effectLst/>
                          <a:latin typeface="Segoe UI" panose="020B0502040204020203" pitchFamily="34" charset="0"/>
                          <a:cs typeface="Segoe UI" panose="020B0502040204020203" pitchFamily="34" charset="0"/>
                        </a:rPr>
                        <a:t> </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0000"/>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 Karimi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4/10/2005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 Mojoe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36" name="Alt text"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a:extLst>
              <a:ext uri="{FF2B5EF4-FFF2-40B4-BE49-F238E27FC236}">
                <a16:creationId xmlns:a16="http://schemas.microsoft.com/office/drawing/2014/main" id="{B7A6E4EB-BF4C-4CCF-BCBC-93A1CA2AB5F7}"/>
              </a:ext>
            </a:extLst>
          </p:cNvPr>
          <p:cNvGrpSpPr/>
          <p:nvPr/>
        </p:nvGrpSpPr>
        <p:grpSpPr>
          <a:xfrm>
            <a:off x="268475" y="1072218"/>
            <a:ext cx="6742571" cy="5211341"/>
            <a:chOff x="268475" y="1072218"/>
            <a:chExt cx="6742571" cy="5211341"/>
          </a:xfrm>
        </p:grpSpPr>
        <p:sp>
          <p:nvSpPr>
            <p:cNvPr id="6" name="Rectangle 5"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a:extLst>
                <a:ext uri="{FF2B5EF4-FFF2-40B4-BE49-F238E27FC236}">
                  <a16:creationId xmlns:a16="http://schemas.microsoft.com/office/drawing/2014/main" id="{A223360F-9BD0-44D1-AF7F-630F3F2418E5}"/>
                </a:ext>
              </a:extLst>
            </p:cNvPr>
            <p:cNvSpPr/>
            <p:nvPr/>
          </p:nvSpPr>
          <p:spPr bwMode="auto">
            <a:xfrm>
              <a:off x="269034" y="1294592"/>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9" name="Table 8">
            <a:extLst>
              <a:ext uri="{FF2B5EF4-FFF2-40B4-BE49-F238E27FC236}">
                <a16:creationId xmlns:a16="http://schemas.microsoft.com/office/drawing/2014/main" id="{0FE391D0-749D-4A2D-8377-4F4237C7E426}"/>
              </a:ext>
            </a:extLst>
          </p:cNvPr>
          <p:cNvGraphicFramePr>
            <a:graphicFrameLocks noGrp="1"/>
          </p:cNvGraphicFramePr>
          <p:nvPr>
            <p:extLst/>
          </p:nvPr>
        </p:nvGraphicFramePr>
        <p:xfrm>
          <a:off x="351093" y="4393386"/>
          <a:ext cx="3473602" cy="1571807"/>
        </p:xfrm>
        <a:graphic>
          <a:graphicData uri="http://schemas.openxmlformats.org/drawingml/2006/table">
            <a:tbl>
              <a:tblPr/>
              <a:tblGrid>
                <a:gridCol w="1391827">
                  <a:extLst>
                    <a:ext uri="{9D8B030D-6E8A-4147-A177-3AD203B41FA5}">
                      <a16:colId xmlns:a16="http://schemas.microsoft.com/office/drawing/2014/main" val="20000"/>
                    </a:ext>
                  </a:extLst>
                </a:gridCol>
                <a:gridCol w="1181668">
                  <a:extLst>
                    <a:ext uri="{9D8B030D-6E8A-4147-A177-3AD203B41FA5}">
                      <a16:colId xmlns:a16="http://schemas.microsoft.com/office/drawing/2014/main" val="20001"/>
                    </a:ext>
                  </a:extLst>
                </a:gridCol>
                <a:gridCol w="900107">
                  <a:extLst>
                    <a:ext uri="{9D8B030D-6E8A-4147-A177-3AD203B41FA5}">
                      <a16:colId xmlns:a16="http://schemas.microsoft.com/office/drawing/2014/main" val="20002"/>
                    </a:ext>
                  </a:extLst>
                </a:gridCol>
              </a:tblGrid>
              <a:tr h="331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000000"/>
                          </a:solidFill>
                          <a:effectLst/>
                          <a:latin typeface="Segoe UI" panose="020B0502040204020203" pitchFamily="34" charset="0"/>
                          <a:cs typeface="Segoe UI" panose="020B0502040204020203" pitchFamily="34" charset="0"/>
                        </a:rPr>
                        <a:t> </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0000"/>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 Karimi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4/10/2005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 Mojoe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grpSp>
        <p:nvGrpSpPr>
          <p:cNvPr id="8" name="Group 7">
            <a:extLst>
              <a:ext uri="{FF2B5EF4-FFF2-40B4-BE49-F238E27FC236}">
                <a16:creationId xmlns:a16="http://schemas.microsoft.com/office/drawing/2014/main" id="{4F3E35CE-3E1F-4F3D-BD37-E5FBD4F496C5}"/>
              </a:ext>
            </a:extLst>
          </p:cNvPr>
          <p:cNvGrpSpPr/>
          <p:nvPr/>
        </p:nvGrpSpPr>
        <p:grpSpPr>
          <a:xfrm>
            <a:off x="1829022" y="4379659"/>
            <a:ext cx="2236556" cy="1770567"/>
            <a:chOff x="1829022" y="4379659"/>
            <a:chExt cx="2236556" cy="1770567"/>
          </a:xfrm>
        </p:grpSpPr>
        <p:grpSp>
          <p:nvGrpSpPr>
            <p:cNvPr id="10" name="Group 9">
              <a:extLst>
                <a:ext uri="{FF2B5EF4-FFF2-40B4-BE49-F238E27FC236}">
                  <a16:creationId xmlns:a16="http://schemas.microsoft.com/office/drawing/2014/main" id="{3AE39BFA-D0F3-41B6-8022-A40FA938F4E6}"/>
                </a:ext>
              </a:extLst>
            </p:cNvPr>
            <p:cNvGrpSpPr/>
            <p:nvPr/>
          </p:nvGrpSpPr>
          <p:grpSpPr>
            <a:xfrm>
              <a:off x="1955663" y="4379659"/>
              <a:ext cx="2109915" cy="1770567"/>
              <a:chOff x="1119622" y="4287111"/>
              <a:chExt cx="2152528" cy="1806328"/>
            </a:xfrm>
          </p:grpSpPr>
          <p:sp>
            <p:nvSpPr>
              <p:cNvPr id="11" name="Right Triangle 10">
                <a:extLst>
                  <a:ext uri="{FF2B5EF4-FFF2-40B4-BE49-F238E27FC236}">
                    <a16:creationId xmlns:a16="http://schemas.microsoft.com/office/drawing/2014/main" id="{0970E03E-D2B7-4B0E-BFD8-74CBDCE65342}"/>
                  </a:ext>
                </a:extLst>
              </p:cNvPr>
              <p:cNvSpPr/>
              <p:nvPr/>
            </p:nvSpPr>
            <p:spPr>
              <a:xfrm rot="5400000">
                <a:off x="2892621" y="4648762"/>
                <a:ext cx="379529" cy="379529"/>
              </a:xfrm>
              <a:prstGeom prst="rtTriangl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1580020A-35A0-4275-8A11-5BD3B60E9194}"/>
                  </a:ext>
                </a:extLst>
              </p:cNvPr>
              <p:cNvGrpSpPr/>
              <p:nvPr/>
            </p:nvGrpSpPr>
            <p:grpSpPr>
              <a:xfrm>
                <a:off x="1119622" y="4287111"/>
                <a:ext cx="1920240" cy="1806328"/>
                <a:chOff x="3563690" y="4472142"/>
                <a:chExt cx="1920240" cy="1806328"/>
              </a:xfrm>
            </p:grpSpPr>
            <p:sp>
              <p:nvSpPr>
                <p:cNvPr id="13" name="Rectangle 12">
                  <a:extLst>
                    <a:ext uri="{FF2B5EF4-FFF2-40B4-BE49-F238E27FC236}">
                      <a16:creationId xmlns:a16="http://schemas.microsoft.com/office/drawing/2014/main" id="{EFFEB776-B646-4276-8B83-98AB86E98D31}"/>
                    </a:ext>
                  </a:extLst>
                </p:cNvPr>
                <p:cNvSpPr/>
                <p:nvPr/>
              </p:nvSpPr>
              <p:spPr>
                <a:xfrm>
                  <a:off x="3563690" y="4527408"/>
                  <a:ext cx="1920240" cy="1549792"/>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1175" kern="0" dirty="0">
                    <a:solidFill>
                      <a:prstClr val="black"/>
                    </a:solidFill>
                    <a:latin typeface="Calibri" panose="020F0502020204030204"/>
                    <a:cs typeface="Segoe UI" panose="020B0502040204020203" pitchFamily="34" charset="0"/>
                  </a:endParaRPr>
                </a:p>
              </p:txBody>
            </p:sp>
            <p:sp>
              <p:nvSpPr>
                <p:cNvPr id="14" name="Rectangle 13">
                  <a:extLst>
                    <a:ext uri="{FF2B5EF4-FFF2-40B4-BE49-F238E27FC236}">
                      <a16:creationId xmlns:a16="http://schemas.microsoft.com/office/drawing/2014/main" id="{13C310F7-4CBB-4AE2-AD3B-885C332C1D4E}"/>
                    </a:ext>
                  </a:extLst>
                </p:cNvPr>
                <p:cNvSpPr/>
                <p:nvPr/>
              </p:nvSpPr>
              <p:spPr>
                <a:xfrm>
                  <a:off x="3689901" y="4963278"/>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9BF07979-356B-418B-8DEF-FD74981F297E}"/>
                    </a:ext>
                  </a:extLst>
                </p:cNvPr>
                <p:cNvSpPr/>
                <p:nvPr/>
              </p:nvSpPr>
              <p:spPr>
                <a:xfrm>
                  <a:off x="3689901" y="5306790"/>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3E1CE960-7CA4-4EBD-BEB8-E3CAE54C4516}"/>
                    </a:ext>
                  </a:extLst>
                </p:cNvPr>
                <p:cNvSpPr/>
                <p:nvPr/>
              </p:nvSpPr>
              <p:spPr>
                <a:xfrm>
                  <a:off x="3689901" y="5664417"/>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660907F8-072C-4500-8383-57D9DD438F78}"/>
                    </a:ext>
                  </a:extLst>
                </p:cNvPr>
                <p:cNvSpPr txBox="1"/>
                <p:nvPr/>
              </p:nvSpPr>
              <p:spPr>
                <a:xfrm>
                  <a:off x="3902538" y="4960542"/>
                  <a:ext cx="1205431" cy="1317928"/>
                </a:xfrm>
                <a:prstGeom prst="rect">
                  <a:avLst/>
                </a:prstGeom>
                <a:noFill/>
              </p:spPr>
              <p:txBody>
                <a:bodyPr wrap="none" rtlCol="0">
                  <a:spAutoFit/>
                </a:bodyPr>
                <a:lstStyle/>
                <a:p>
                  <a:pPr algn="ctr">
                    <a:defRPr/>
                  </a:pPr>
                  <a:r>
                    <a:rPr lang="en-US" sz="1175" kern="0" dirty="0">
                      <a:solidFill>
                        <a:srgbClr val="5B9BD5">
                          <a:lumMod val="50000"/>
                        </a:srgbClr>
                      </a:solidFill>
                      <a:latin typeface="Segoe UI"/>
                      <a:cs typeface="Segoe UI" panose="020B0502040204020203" pitchFamily="34" charset="0"/>
                    </a:rPr>
                    <a:t>Customer data</a:t>
                  </a:r>
                </a:p>
                <a:p>
                  <a:pPr algn="ctr">
                    <a:defRPr/>
                  </a:pPr>
                  <a:endParaRPr lang="en-US" sz="1175" kern="0" dirty="0">
                    <a:solidFill>
                      <a:srgbClr val="5B9BD5">
                        <a:lumMod val="50000"/>
                      </a:srgbClr>
                    </a:solidFill>
                    <a:latin typeface="Segoe UI"/>
                    <a:cs typeface="Segoe UI" panose="020B0502040204020203" pitchFamily="34" charset="0"/>
                  </a:endParaRPr>
                </a:p>
                <a:p>
                  <a:pPr>
                    <a:defRPr/>
                  </a:pPr>
                  <a:r>
                    <a:rPr lang="en-US" sz="1175" kern="0" dirty="0">
                      <a:solidFill>
                        <a:srgbClr val="5B9BD5">
                          <a:lumMod val="50000"/>
                        </a:srgbClr>
                      </a:solidFill>
                      <a:latin typeface="Segoe UI"/>
                      <a:cs typeface="Segoe UI" panose="020B0502040204020203" pitchFamily="34" charset="0"/>
                    </a:rPr>
                    <a:t>Product data</a:t>
                  </a:r>
                </a:p>
                <a:p>
                  <a:pPr>
                    <a:defRPr/>
                  </a:pPr>
                  <a:endParaRPr lang="en-US" sz="1175" kern="0" dirty="0">
                    <a:solidFill>
                      <a:srgbClr val="5B9BD5">
                        <a:lumMod val="50000"/>
                      </a:srgbClr>
                    </a:solidFill>
                    <a:latin typeface="Segoe UI"/>
                    <a:cs typeface="Segoe UI" panose="020B0502040204020203" pitchFamily="34" charset="0"/>
                  </a:endParaRPr>
                </a:p>
                <a:p>
                  <a:pPr>
                    <a:defRPr/>
                  </a:pPr>
                  <a:r>
                    <a:rPr lang="en-US" sz="1175" kern="0" dirty="0">
                      <a:solidFill>
                        <a:srgbClr val="5B9BD5">
                          <a:lumMod val="50000"/>
                        </a:srgbClr>
                      </a:solidFill>
                      <a:latin typeface="Segoe UI"/>
                      <a:cs typeface="Segoe UI" panose="020B0502040204020203" pitchFamily="34" charset="0"/>
                    </a:rPr>
                    <a:t>Order History</a:t>
                  </a:r>
                </a:p>
                <a:p>
                  <a:pPr>
                    <a:defRPr/>
                  </a:pPr>
                  <a:endParaRPr lang="en-US" sz="1765" kern="0" dirty="0">
                    <a:solidFill>
                      <a:srgbClr val="5B9BD5">
                        <a:lumMod val="50000"/>
                      </a:srgbClr>
                    </a:solidFill>
                    <a:latin typeface="Segoe UI"/>
                  </a:endParaRPr>
                </a:p>
              </p:txBody>
            </p:sp>
            <p:sp>
              <p:nvSpPr>
                <p:cNvPr id="18" name="Rectangle 17">
                  <a:extLst>
                    <a:ext uri="{FF2B5EF4-FFF2-40B4-BE49-F238E27FC236}">
                      <a16:creationId xmlns:a16="http://schemas.microsoft.com/office/drawing/2014/main" id="{0BCC4453-BD55-40A5-8BE9-867B2C00CA8A}"/>
                    </a:ext>
                  </a:extLst>
                </p:cNvPr>
                <p:cNvSpPr/>
                <p:nvPr/>
              </p:nvSpPr>
              <p:spPr>
                <a:xfrm>
                  <a:off x="3563690" y="4472142"/>
                  <a:ext cx="1920240" cy="361649"/>
                </a:xfrm>
                <a:prstGeom prst="rect">
                  <a:avLst/>
                </a:prstGeom>
                <a:solidFill>
                  <a:srgbClr val="0072C6"/>
                </a:solidFill>
                <a:ln w="12700" cap="flat" cmpd="sng" algn="ctr">
                  <a:noFill/>
                  <a:prstDash val="solid"/>
                  <a:miter lim="800000"/>
                </a:ln>
                <a:effectLst/>
              </p:spPr>
              <p:txBody>
                <a:bodyPr rtlCol="0" anchor="ctr"/>
                <a:lstStyle/>
                <a:p>
                  <a:pPr>
                    <a:defRPr/>
                  </a:pPr>
                  <a:r>
                    <a:rPr lang="en-US" sz="1371" kern="0" dirty="0">
                      <a:solidFill>
                        <a:prstClr val="white"/>
                      </a:solidFill>
                      <a:latin typeface="Calibri" panose="020F0502020204030204"/>
                      <a:cs typeface="Segoe UI" panose="020B0502040204020203" pitchFamily="34" charset="0"/>
                    </a:rPr>
                    <a:t>Stretch to cloud</a:t>
                  </a:r>
                </a:p>
              </p:txBody>
            </p:sp>
          </p:grpSp>
        </p:grpSp>
        <p:sp>
          <p:nvSpPr>
            <p:cNvPr id="41" name="TextBox 40">
              <a:extLst>
                <a:ext uri="{FF2B5EF4-FFF2-40B4-BE49-F238E27FC236}">
                  <a16:creationId xmlns:a16="http://schemas.microsoft.com/office/drawing/2014/main" id="{72A2B49E-BA3C-42D0-B5D4-0DA03CDD06D4}"/>
                </a:ext>
              </a:extLst>
            </p:cNvPr>
            <p:cNvSpPr txBox="1"/>
            <p:nvPr/>
          </p:nvSpPr>
          <p:spPr>
            <a:xfrm>
              <a:off x="1829022" y="5501423"/>
              <a:ext cx="750247" cy="380169"/>
            </a:xfrm>
            <a:prstGeom prst="rect">
              <a:avLst/>
            </a:prstGeom>
            <a:noFill/>
          </p:spPr>
          <p:txBody>
            <a:bodyPr wrap="square" lIns="0" tIns="0" rIns="0" bIns="0" rtlCol="0">
              <a:spAutoFit/>
            </a:bodyPr>
            <a:lstStyle/>
            <a:p>
              <a:pPr algn="ctr" defTabSz="913509">
                <a:lnSpc>
                  <a:spcPct val="90000"/>
                </a:lnSpc>
                <a:defRPr/>
              </a:pPr>
              <a:r>
                <a:rPr lang="en-US" sz="2745" b="1" kern="0" dirty="0">
                  <a:solidFill>
                    <a:srgbClr val="C00000"/>
                  </a:solidFill>
                  <a:latin typeface="Segoe UI"/>
                  <a:sym typeface="Wingdings" panose="05000000000000000000" pitchFamily="2" charset="2"/>
                </a:rPr>
                <a:t></a:t>
              </a:r>
              <a:endParaRPr lang="en-US" sz="2745" b="1" kern="0" dirty="0">
                <a:solidFill>
                  <a:srgbClr val="C00000"/>
                </a:solidFill>
                <a:latin typeface="Segoe UI"/>
              </a:endParaRPr>
            </a:p>
          </p:txBody>
        </p:sp>
      </p:grpSp>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third in a series of seven slides.&#10;&#10;In addition to the previous slide information, the Order history table expands to include nine more users." title="Common Stretch Database scenarios diagram">
            <a:extLst>
              <a:ext uri="{FF2B5EF4-FFF2-40B4-BE49-F238E27FC236}">
                <a16:creationId xmlns:a16="http://schemas.microsoft.com/office/drawing/2014/main" id="{081CEC58-8797-49B0-839A-FFF22DC98336}"/>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fourth in a series of seven slides.&#10;&#10;In addition to the previous slide information, an arrow labeled Query points from the App icon to the SQL Server icon." title="Common Stretch Database scenarios diagram">
            <a:extLst>
              <a:ext uri="{FF2B5EF4-FFF2-40B4-BE49-F238E27FC236}">
                <a16:creationId xmlns:a16="http://schemas.microsoft.com/office/drawing/2014/main" id="{08F302F3-01CC-4F0A-AFE9-4FB88C7C5321}"/>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fifth in a series of seven slides.&#10;&#10;In addition to the previous slide information, user Mike Wan’s row is highlighted in the expanded table (with the following values: Mike Wan, ox7ff654ae6d, 3/18/2005)." title="Common Stretch Database scenarios diagram">
            <a:extLst>
              <a:ext uri="{FF2B5EF4-FFF2-40B4-BE49-F238E27FC236}">
                <a16:creationId xmlns:a16="http://schemas.microsoft.com/office/drawing/2014/main" id="{2E5E6EFA-E76C-4BC3-88C2-60CD619562FC}"/>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sixth in a series of seven slides.&#10;&#10;In addition to the previous slide information, an arrows points from the Microsoft Azure icon to the SQL Server icon." title="Common Stretch Database scenarios diagram">
            <a:extLst>
              <a:ext uri="{FF2B5EF4-FFF2-40B4-BE49-F238E27FC236}">
                <a16:creationId xmlns:a16="http://schemas.microsoft.com/office/drawing/2014/main" id="{142E10E5-E613-4389-85C4-BD9501F1C179}"/>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sp>
          <p:nvSpPr>
            <p:cNvPr id="37" name="Right Arrow 167">
              <a:extLst>
                <a:ext uri="{FF2B5EF4-FFF2-40B4-BE49-F238E27FC236}">
                  <a16:creationId xmlns:a16="http://schemas.microsoft.com/office/drawing/2014/main" id="{46B283DD-DB42-405C-A855-6F604EFB907C}"/>
                </a:ext>
              </a:extLst>
            </p:cNvPr>
            <p:cNvSpPr/>
            <p:nvPr/>
          </p:nvSpPr>
          <p:spPr bwMode="auto">
            <a:xfrm rot="16200000" flipH="1">
              <a:off x="3772713" y="3615865"/>
              <a:ext cx="1344446" cy="179259"/>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7247965" cy="569694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000" dirty="0"/>
              <a:t>In this workshop, students will work with a media publishing company to design a hybrid cloud disaster recovery solution. Students will design the solution to handle large spikes in load and harden the security to include encryption of PCI data. Additionally, students will implement an archival strategy to keep databases sizes in check.</a:t>
            </a:r>
          </a:p>
          <a:p>
            <a:pPr>
              <a:lnSpc>
                <a:spcPct val="90000"/>
              </a:lnSpc>
              <a:spcAft>
                <a:spcPts val="600"/>
              </a:spcAft>
            </a:pPr>
            <a:endParaRPr lang="en-US" sz="800" dirty="0"/>
          </a:p>
          <a:p>
            <a:pPr>
              <a:lnSpc>
                <a:spcPct val="90000"/>
              </a:lnSpc>
              <a:spcAft>
                <a:spcPts val="600"/>
              </a:spcAft>
            </a:pPr>
            <a:r>
              <a:rPr lang="en-US" sz="3600" dirty="0">
                <a:latin typeface="+mj-lt"/>
              </a:rPr>
              <a:t>Learning objectives</a:t>
            </a:r>
          </a:p>
          <a:p>
            <a:r>
              <a:rPr lang="en-US" dirty="0"/>
              <a:t>Attendees will be better able to design a hybrid disaster recovery solution between an on premises VMWare environment and Azure. In addition,</a:t>
            </a:r>
          </a:p>
          <a:p>
            <a:endParaRPr lang="en-US" dirty="0"/>
          </a:p>
          <a:p>
            <a:pPr marL="285750" lvl="0" indent="-285750">
              <a:buFont typeface="Arial" panose="020B0604020202020204" pitchFamily="34" charset="0"/>
              <a:buChar char="•"/>
            </a:pPr>
            <a:r>
              <a:rPr lang="en-US" dirty="0"/>
              <a:t>Design a SQL Server scale-out solution</a:t>
            </a:r>
          </a:p>
          <a:p>
            <a:pPr marL="285750" lvl="0" indent="-285750">
              <a:buFont typeface="Arial" panose="020B0604020202020204" pitchFamily="34" charset="0"/>
              <a:buChar char="•"/>
            </a:pPr>
            <a:r>
              <a:rPr lang="en-US" dirty="0"/>
              <a:t>Protect database backups from local failures</a:t>
            </a:r>
          </a:p>
          <a:p>
            <a:pPr marL="285750" lvl="0" indent="-285750">
              <a:buFont typeface="Arial" panose="020B0604020202020204" pitchFamily="34" charset="0"/>
              <a:buChar char="•"/>
            </a:pPr>
            <a:r>
              <a:rPr lang="en-US" dirty="0"/>
              <a:t>Archive cold data from an on-premises SQL Server</a:t>
            </a:r>
          </a:p>
          <a:p>
            <a:pPr marL="285750" lvl="0" indent="-285750">
              <a:buFont typeface="Arial" panose="020B0604020202020204" pitchFamily="34" charset="0"/>
              <a:buChar char="•"/>
            </a:pPr>
            <a:r>
              <a:rPr lang="en-US" dirty="0"/>
              <a:t>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seventh in a series of seven slides.&#10;&#10;In addition to the previous slide information, an arrow points from the SQL Server icon to the App icon." title="Common Stretch Database scenarios diagram">
            <a:extLst>
              <a:ext uri="{FF2B5EF4-FFF2-40B4-BE49-F238E27FC236}">
                <a16:creationId xmlns:a16="http://schemas.microsoft.com/office/drawing/2014/main" id="{229BC468-DB8A-4837-8429-6C84DF7927EC}"/>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7" name="Right Arrow 167">
              <a:extLst>
                <a:ext uri="{FF2B5EF4-FFF2-40B4-BE49-F238E27FC236}">
                  <a16:creationId xmlns:a16="http://schemas.microsoft.com/office/drawing/2014/main" id="{46B283DD-DB42-405C-A855-6F604EFB907C}"/>
                </a:ext>
              </a:extLst>
            </p:cNvPr>
            <p:cNvSpPr/>
            <p:nvPr/>
          </p:nvSpPr>
          <p:spPr bwMode="auto">
            <a:xfrm rot="16200000" flipH="1">
              <a:off x="3772713" y="3615865"/>
              <a:ext cx="1344446" cy="179259"/>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sp>
          <p:nvSpPr>
            <p:cNvPr id="40" name="Right Arrow 173">
              <a:extLst>
                <a:ext uri="{FF2B5EF4-FFF2-40B4-BE49-F238E27FC236}">
                  <a16:creationId xmlns:a16="http://schemas.microsoft.com/office/drawing/2014/main" id="{3F2EB3E2-654A-4ABF-9BCF-02CC906F0C59}"/>
                </a:ext>
              </a:extLst>
            </p:cNvPr>
            <p:cNvSpPr/>
            <p:nvPr/>
          </p:nvSpPr>
          <p:spPr bwMode="auto">
            <a:xfrm rot="10800000" flipH="1">
              <a:off x="4993779" y="5156278"/>
              <a:ext cx="717038" cy="190420"/>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189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3068084" cy="646331"/>
          </a:xfrm>
          <a:prstGeom prst="rect">
            <a:avLst/>
          </a:prstGeom>
        </p:spPr>
        <p:txBody>
          <a:bodyPr wrap="none">
            <a:spAutoFit/>
          </a:bodyPr>
          <a:lstStyle/>
          <a:p>
            <a:r>
              <a:rPr lang="en-US" sz="3600" dirty="0">
                <a:latin typeface="+mj-lt"/>
              </a:rPr>
              <a:t>Backup to URL</a:t>
            </a:r>
          </a:p>
        </p:txBody>
      </p:sp>
      <p:sp>
        <p:nvSpPr>
          <p:cNvPr id="3" name="Content Placeholder 2"/>
          <p:cNvSpPr>
            <a:spLocks noGrp="1"/>
          </p:cNvSpPr>
          <p:nvPr>
            <p:ph type="body" sz="quarter" idx="10"/>
          </p:nvPr>
        </p:nvSpPr>
        <p:spPr>
          <a:xfrm>
            <a:off x="478465" y="1900716"/>
            <a:ext cx="11589488"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r>
              <a:rPr lang="en-US" sz="2400" dirty="0">
                <a:solidFill>
                  <a:schemeClr val="tx1"/>
                </a:solidFill>
                <a:latin typeface="Segoe UI Semilight" panose="020B0402040204020203" pitchFamily="34" charset="0"/>
                <a:cs typeface="Segoe UI Semilight" panose="020B0402040204020203" pitchFamily="34" charset="0"/>
              </a:rPr>
              <a:t>.</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073289" y="1951176"/>
            <a:ext cx="8045422" cy="2052030"/>
          </a:xfrm>
        </p:spPr>
        <p:txBody>
          <a:bodyPr>
            <a:noAutofit/>
          </a:bodyPr>
          <a:lstStyle/>
          <a:p>
            <a:pPr marL="0" indent="0">
              <a:spcAft>
                <a:spcPts val="882"/>
              </a:spcAft>
              <a:buNone/>
            </a:pPr>
            <a:r>
              <a:rPr lang="en-US" sz="2400" dirty="0">
                <a:solidFill>
                  <a:schemeClr val="tx1"/>
                </a:solidFill>
                <a:latin typeface="+mn-lt"/>
              </a:rPr>
              <a:t>Michelle Jenkins, Chief Information Officer</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James Sherburn, Director, IT Operations</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Robert Moore, Manager, Database Administration</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269238" y="1795529"/>
            <a:ext cx="11653523" cy="4420791"/>
          </a:xfrm>
        </p:spPr>
        <p:txBody>
          <a:bodyPr>
            <a:noAutofit/>
          </a:bodyPr>
          <a:lstStyle/>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and disaster recovery</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the heavy read workload.</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2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2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Replicated data goes straight to VHD</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2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2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2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200" dirty="0">
                <a:solidFill>
                  <a:schemeClr val="tx1"/>
                </a:solidFill>
                <a:latin typeface="Segoe UI Semilight" panose="020B0402040204020203" pitchFamily="34" charset="0"/>
                <a:cs typeface="Segoe UI Semilight" panose="020B0402040204020203" pitchFamily="34" charset="0"/>
              </a:rPr>
              <a:t>Domain controller (for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Application would use read-intent routing </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Potential use of third 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lvl="1"/>
            <a:r>
              <a:rPr lang="en-US" sz="22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lvl="1"/>
            <a:r>
              <a:rPr lang="en-US" sz="22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595906" y="2113005"/>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137211" cy="5465971"/>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Data archive</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lvl="1"/>
            <a:r>
              <a:rPr lang="en-US" sz="22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mixed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What impact will your design have on the existing reporting system? </a:t>
            </a:r>
          </a:p>
          <a:p>
            <a:pPr lvl="1"/>
            <a:r>
              <a:rPr lang="en-US" sz="2200" dirty="0">
                <a:solidFill>
                  <a:schemeClr val="tx1"/>
                </a:solidFill>
                <a:latin typeface="+mj-lt"/>
                <a:cs typeface="Segoe UI Semilight" panose="020B0402040204020203" pitchFamily="34" charset="0"/>
              </a:rPr>
              <a:t>The existing reporting system will not need any modifications after implementing Stretch Database.</a:t>
            </a:r>
          </a:p>
          <a:p>
            <a:pPr lvl="1"/>
            <a:r>
              <a:rPr lang="en-US" sz="2200" dirty="0">
                <a:solidFill>
                  <a:schemeClr val="tx1"/>
                </a:solidFill>
                <a:latin typeface="+mj-lt"/>
                <a:cs typeface="Segoe UI Semilight" panose="020B0402040204020203" pitchFamily="34" charset="0"/>
              </a:rPr>
              <a:t>Queries that include Stretch-enabled tables are expected to perform more slowly than they did before the tables were enabled for Stretch.</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How will this solution effect the current maintenance issues?</a:t>
            </a:r>
          </a:p>
          <a:p>
            <a:pPr lvl="1"/>
            <a:r>
              <a:rPr lang="en-US" sz="2200" dirty="0">
                <a:solidFill>
                  <a:schemeClr val="tx1"/>
                </a:solidFill>
                <a:latin typeface="+mj-lt"/>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Offsite backup</a:t>
            </a:r>
          </a:p>
          <a:p>
            <a:pPr lvl="1"/>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 </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Font typeface="Arial" pitchFamily="34" charset="0"/>
              <a:buNone/>
            </a:pPr>
            <a:r>
              <a:rPr lang="en-US" sz="2800" dirty="0">
                <a:solidFill>
                  <a:schemeClr val="tx1"/>
                </a:solidFill>
              </a:rPr>
              <a:t>Solution must support orchestrated failover so that failover does not require all hands 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Font typeface="Arial" pitchFamily="34" charset="0"/>
              <a:buNone/>
            </a:pPr>
            <a:r>
              <a:rPr lang="en-US" sz="2800" dirty="0">
                <a:solidFill>
                  <a:schemeClr val="tx1"/>
                </a:solidFill>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71794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10573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10573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541225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400" dirty="0">
                <a:solidFill>
                  <a:schemeClr val="tx1"/>
                </a:solidFill>
              </a:rPr>
              <a:t>The disaster recovery sites must be highly available after a failover.</a:t>
            </a:r>
          </a:p>
          <a:p>
            <a:pPr marL="0" indent="0">
              <a:buFont typeface="Arial" pitchFamily="34" charset="0"/>
              <a:buNone/>
            </a:pPr>
            <a:r>
              <a:rPr lang="en-US" sz="24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300" dirty="0">
                <a:solidFill>
                  <a:schemeClr val="tx1"/>
                </a:solidFill>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2300" dirty="0">
              <a:solidFill>
                <a:schemeClr val="tx1"/>
              </a:solidFill>
            </a:endParaRPr>
          </a:p>
          <a:p>
            <a:pPr marL="0" indent="0">
              <a:buNone/>
            </a:pPr>
            <a:r>
              <a:rPr lang="en-US" sz="2300" dirty="0">
                <a:solidFill>
                  <a:schemeClr val="tx1"/>
                </a:solidFill>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i="1" dirty="0">
                <a:solidFill>
                  <a:schemeClr val="tx1"/>
                </a:solidFill>
                <a:latin typeface="+mj-lt"/>
              </a:rPr>
              <a:t>Fabrikam Publishing</a:t>
            </a: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SQL Server Backup to URL backs up databases directly to Azure Storage. As soon as the backup is complete, it is offsite and protected. Furthermore, if using geo-redundant storage,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539512"/>
            <a:ext cx="11653523" cy="205203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i="1" dirty="0">
                <a:solidFill>
                  <a:schemeClr val="tx1"/>
                </a:solidFill>
                <a:latin typeface="+mj-lt"/>
              </a:rPr>
              <a:t>Recent Fabrikam Data Center Outage</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i="1"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573795" cy="4093428"/>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673821" cy="899666"/>
          </a:xfrm>
        </p:spPr>
        <p:txBody>
          <a:bodyPr>
            <a:noAutofit/>
          </a:bodyPr>
          <a:lstStyle/>
          <a:p>
            <a:pPr marL="0" indent="0">
              <a:buNone/>
            </a:pPr>
            <a:r>
              <a:rPr lang="en-US" sz="3600" i="1"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2800767"/>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i="1" dirty="0">
                <a:solidFill>
                  <a:schemeClr val="tx1"/>
                </a:solidFill>
                <a:latin typeface="+mj-lt"/>
              </a:rPr>
              <a:t>Security concerns</a:t>
            </a:r>
          </a:p>
          <a:p>
            <a:pPr lvl="1"/>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lvl="2"/>
            <a:r>
              <a:rPr lang="en-US" sz="2400"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r>
              <a:rPr lang="en-US" sz="2800" dirty="0">
                <a:solidFill>
                  <a:schemeClr val="tx1"/>
                </a:solidFill>
                <a:latin typeface="+mj-lt"/>
              </a:rPr>
              <a:t>Multi-site disaster recovery solution</a:t>
            </a:r>
          </a:p>
          <a:p>
            <a:pPr lvl="1"/>
            <a:r>
              <a:rPr lang="en-US" sz="2200" dirty="0">
                <a:solidFill>
                  <a:schemeClr val="tx1"/>
                </a:solidFill>
                <a:latin typeface="+mj-lt"/>
              </a:rPr>
              <a:t>Coverage of both web and data tiers</a:t>
            </a:r>
          </a:p>
          <a:p>
            <a:pPr lvl="1"/>
            <a:r>
              <a:rPr lang="en-US" sz="2200" dirty="0">
                <a:solidFill>
                  <a:schemeClr val="tx1"/>
                </a:solidFill>
                <a:latin typeface="+mj-lt"/>
              </a:rPr>
              <a:t>Minimal complexity with orchestrated failover</a:t>
            </a:r>
          </a:p>
          <a:p>
            <a:pPr lvl="1"/>
            <a:r>
              <a:rPr lang="en-US" sz="2200" dirty="0">
                <a:solidFill>
                  <a:schemeClr val="tx1"/>
                </a:solidFill>
                <a:latin typeface="+mj-lt"/>
              </a:rPr>
              <a:t>Near-zero data loss</a:t>
            </a:r>
          </a:p>
          <a:p>
            <a:pPr lvl="1"/>
            <a:r>
              <a:rPr lang="en-US" sz="2200" dirty="0">
                <a:solidFill>
                  <a:schemeClr val="tx1"/>
                </a:solidFill>
                <a:latin typeface="+mj-lt"/>
              </a:rPr>
              <a:t>Ability to scale DR site infrastructure as the environment grows</a:t>
            </a:r>
          </a:p>
          <a:p>
            <a:r>
              <a:rPr lang="en-US" sz="2800" dirty="0">
                <a:solidFill>
                  <a:schemeClr val="tx1"/>
                </a:solidFill>
              </a:rPr>
              <a:t>Data platform performance solution</a:t>
            </a:r>
          </a:p>
          <a:p>
            <a:pPr lvl="1"/>
            <a:r>
              <a:rPr lang="en-US" sz="2200" dirty="0">
                <a:solidFill>
                  <a:schemeClr val="tx1"/>
                </a:solidFill>
                <a:latin typeface="+mj-lt"/>
              </a:rPr>
              <a:t>Scale-out the read workloads</a:t>
            </a:r>
          </a:p>
          <a:p>
            <a:pPr lvl="1"/>
            <a:r>
              <a:rPr lang="en-US" sz="2200" dirty="0">
                <a:solidFill>
                  <a:schemeClr val="tx1"/>
                </a:solidFill>
                <a:latin typeface="+mj-lt"/>
              </a:rPr>
              <a:t>Minimal impact on write performance</a:t>
            </a:r>
          </a:p>
          <a:p>
            <a:r>
              <a:rPr lang="en-US" sz="2800" dirty="0">
                <a:solidFill>
                  <a:schemeClr val="tx1"/>
                </a:solidFill>
                <a:latin typeface="+mj-lt"/>
              </a:rPr>
              <a:t>Data encryption solution</a:t>
            </a:r>
          </a:p>
          <a:p>
            <a:pPr lvl="1"/>
            <a:r>
              <a:rPr lang="en-US" sz="2200" dirty="0">
                <a:solidFill>
                  <a:schemeClr val="tx1"/>
                </a:solidFill>
                <a:latin typeface="+mj-lt"/>
              </a:rPr>
              <a:t>Protect data in-flight and at rest</a:t>
            </a:r>
          </a:p>
          <a:p>
            <a:pPr lvl="1"/>
            <a:r>
              <a:rPr lang="en-US" sz="2200" dirty="0">
                <a:solidFill>
                  <a:schemeClr val="tx1"/>
                </a:solidFill>
                <a:latin typeface="+mj-lt"/>
              </a:rPr>
              <a:t>Key management solution to prevent unauthorized persons from gaining access (including DBAs and Developers)</a:t>
            </a:r>
          </a:p>
          <a:p>
            <a:pPr lvl="1"/>
            <a:r>
              <a:rPr lang="en-US" sz="2200" dirty="0">
                <a:solidFill>
                  <a:schemeClr val="tx1"/>
                </a:solidFill>
                <a:latin typeface="+mj-lt"/>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4151</Words>
  <Application>Microsoft Office PowerPoint</Application>
  <PresentationFormat>Widescreen</PresentationFormat>
  <Paragraphs>767</Paragraphs>
  <Slides>42</Slides>
  <Notes>42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MS PGothic</vt:lpstr>
      <vt:lpstr>Arial</vt:lpstr>
      <vt:lpstr>Calibri</vt:lpstr>
      <vt:lpstr>Calibri Light</vt:lpstr>
      <vt:lpstr>Consolas</vt:lpstr>
      <vt:lpstr>Segoe UI</vt:lpstr>
      <vt:lpstr>Segoe UI Black</vt:lpstr>
      <vt:lpstr>Segoe UI Light</vt:lpstr>
      <vt:lpstr>Segoe UI Semibold</vt:lpstr>
      <vt:lpstr>Segoe UI Semilight</vt:lpstr>
      <vt:lpstr>Wingdings</vt:lpstr>
      <vt:lpstr>Wingdings 3</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2018-05-11T22:31:54Z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